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99" r:id="rId3"/>
    <p:sldId id="304" r:id="rId4"/>
    <p:sldId id="259" r:id="rId5"/>
    <p:sldId id="258" r:id="rId6"/>
    <p:sldId id="260" r:id="rId7"/>
    <p:sldId id="296" r:id="rId8"/>
    <p:sldId id="300" r:id="rId9"/>
    <p:sldId id="257" r:id="rId10"/>
    <p:sldId id="269" r:id="rId11"/>
    <p:sldId id="306" r:id="rId12"/>
    <p:sldId id="307" r:id="rId13"/>
    <p:sldId id="261" r:id="rId14"/>
    <p:sldId id="262" r:id="rId15"/>
    <p:sldId id="263" r:id="rId16"/>
    <p:sldId id="301" r:id="rId17"/>
    <p:sldId id="308" r:id="rId18"/>
    <p:sldId id="302" r:id="rId19"/>
    <p:sldId id="305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C19D22C-B41D-419E-8EE6-CB357360371A}">
  <a:tblStyle styleId="{7C19D22C-B41D-419E-8EE6-CB35736037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7025F7D-8389-4E44-8A5F-64B26341C6B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816" y="-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70736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4677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81150" y="1759800"/>
            <a:ext cx="4371926" cy="32100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696425"/>
            <a:ext cx="5391000" cy="293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50275" y="2175625"/>
            <a:ext cx="3879000" cy="28704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1811950"/>
            <a:ext cx="4973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85800" y="3144850"/>
            <a:ext cx="24936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74072" y="2340786"/>
            <a:ext cx="3879000" cy="262908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62850" y="919975"/>
            <a:ext cx="4469100" cy="334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●"/>
              <a:defRPr sz="3200">
                <a:solidFill>
                  <a:schemeClr val="accent5"/>
                </a:solidFill>
              </a:defRPr>
            </a:lvl1pPr>
            <a:lvl2pPr marL="914400" lvl="1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>
                <a:solidFill>
                  <a:schemeClr val="accent5"/>
                </a:solidFill>
              </a:defRPr>
            </a:lvl2pPr>
            <a:lvl3pPr marL="1371600" lvl="2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■"/>
              <a:defRPr sz="3200">
                <a:solidFill>
                  <a:schemeClr val="accent5"/>
                </a:solidFill>
              </a:defRPr>
            </a:lvl3pPr>
            <a:lvl4pPr marL="1828800" lvl="3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●"/>
              <a:defRPr sz="3200">
                <a:solidFill>
                  <a:schemeClr val="accent5"/>
                </a:solidFill>
              </a:defRPr>
            </a:lvl4pPr>
            <a:lvl5pPr marL="2286000" lvl="4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○"/>
              <a:defRPr sz="3200">
                <a:solidFill>
                  <a:schemeClr val="accent5"/>
                </a:solidFill>
              </a:defRPr>
            </a:lvl5pPr>
            <a:lvl6pPr marL="2743200" lvl="5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■"/>
              <a:defRPr sz="3200">
                <a:solidFill>
                  <a:schemeClr val="accent5"/>
                </a:solidFill>
              </a:defRPr>
            </a:lvl6pPr>
            <a:lvl7pPr marL="3200400" lvl="6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●"/>
              <a:defRPr sz="3200">
                <a:solidFill>
                  <a:schemeClr val="accent5"/>
                </a:solidFill>
              </a:defRPr>
            </a:lvl7pPr>
            <a:lvl8pPr marL="3657600" lvl="7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○"/>
              <a:defRPr sz="3200">
                <a:solidFill>
                  <a:schemeClr val="accent5"/>
                </a:solidFill>
              </a:defRPr>
            </a:lvl8pPr>
            <a:lvl9pPr marL="4114800" lvl="8" indent="-431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■"/>
              <a:defRPr sz="3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390571" y="571075"/>
            <a:ext cx="6480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sz="9600" b="1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89349" y="2301324"/>
            <a:ext cx="3702249" cy="268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58204" y="2372421"/>
            <a:ext cx="3533400" cy="261862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457200" y="2082325"/>
            <a:ext cx="2392500" cy="27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2993928" y="2082325"/>
            <a:ext cx="2392500" cy="27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41170" y="2518284"/>
            <a:ext cx="3450425" cy="24728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illustration">
  <p:cSld name="BLANK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●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uli"/>
              <a:buChar char="○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Muli"/>
              <a:buChar char="■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●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○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■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●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○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■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8" r:id="rId6"/>
    <p:sldLayoutId id="214748365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 idx="4294967295"/>
          </p:nvPr>
        </p:nvSpPr>
        <p:spPr>
          <a:xfrm>
            <a:off x="0" y="2077981"/>
            <a:ext cx="9143999" cy="81176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 TƯỢNG “VÔ CẢM” TRONG HỌC TẬP</a:t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 TRẠNG VÀ GIẢI PHÁP</a:t>
            </a:r>
            <a:endParaRPr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63595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 LUẬN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695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TRUNG HỌC PHỔ THÔNG ĐỨC HỢP</a:t>
            </a:r>
          </a:p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 11A1</a:t>
            </a:r>
            <a:endParaRPr lang="en-US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98" y="90474"/>
            <a:ext cx="445404" cy="445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4" y="313176"/>
            <a:ext cx="1376500" cy="1310427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880679"/>
              </p:ext>
            </p:extLst>
          </p:nvPr>
        </p:nvGraphicFramePr>
        <p:xfrm>
          <a:off x="1946610" y="3803946"/>
          <a:ext cx="5526064" cy="828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1819"/>
                <a:gridCol w="37842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i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1200" i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i="1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chiếu</a:t>
                      </a:r>
                      <a:r>
                        <a:rPr lang="en-US" sz="1200" i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200" i="1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thuyết</a:t>
                      </a:r>
                      <a:r>
                        <a:rPr lang="en-US" sz="1200" i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i="1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1200" i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US" sz="1200" i="1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Hải</a:t>
                      </a:r>
                      <a:r>
                        <a:rPr lang="en-US" sz="1200" i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i="1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Anh</a:t>
                      </a:r>
                      <a:r>
                        <a:rPr lang="en-US" sz="1200" i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200" i="1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</a:t>
                      </a:r>
                      <a:r>
                        <a:rPr lang="en-US" sz="1200" i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i="1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Phương</a:t>
                      </a:r>
                      <a:r>
                        <a:rPr lang="en-US" sz="1200" i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200" i="1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i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Tìm</a:t>
                      </a:r>
                      <a:r>
                        <a:rPr lang="en-US" sz="1200" i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i="1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kiếm</a:t>
                      </a:r>
                      <a:r>
                        <a:rPr lang="en-US" sz="1200" i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i="1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sz="1200" i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tin:</a:t>
                      </a:r>
                      <a:endParaRPr lang="en-US" sz="1200" i="1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Thu</a:t>
                      </a:r>
                      <a:r>
                        <a:rPr lang="en-US" sz="1200" i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i="1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Hiền</a:t>
                      </a:r>
                      <a:r>
                        <a:rPr lang="en-US" sz="1200" i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200" i="1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Diệu</a:t>
                      </a:r>
                      <a:r>
                        <a:rPr lang="en-US" sz="1200" i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i="1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Hương</a:t>
                      </a:r>
                      <a:r>
                        <a:rPr lang="en-US" sz="1200" i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200" i="1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Anh</a:t>
                      </a:r>
                      <a:r>
                        <a:rPr lang="en-US" sz="1200" i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i="1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Vũ</a:t>
                      </a:r>
                      <a:r>
                        <a:rPr lang="en-US" sz="1200" i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200" i="1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Khắc</a:t>
                      </a:r>
                      <a:r>
                        <a:rPr lang="en-US" sz="1200" i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i="1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Cảnh</a:t>
                      </a:r>
                      <a:r>
                        <a:rPr lang="en-US" sz="1200" i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200" i="1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</a:t>
                      </a:r>
                      <a:r>
                        <a:rPr lang="en-US" sz="1200" i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i="1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Khôi</a:t>
                      </a:r>
                      <a:r>
                        <a:rPr lang="en-US" sz="1200" i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200" i="1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Hoàng</a:t>
                      </a:r>
                      <a:r>
                        <a:rPr lang="en-US" sz="1200" i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i="1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Việt</a:t>
                      </a:r>
                      <a:r>
                        <a:rPr lang="en-US" sz="1200" i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Mai </a:t>
                      </a:r>
                      <a:r>
                        <a:rPr lang="en-US" sz="1200" i="1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1200" i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200" i="1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Khánh</a:t>
                      </a:r>
                      <a:r>
                        <a:rPr lang="en-US" sz="1200" i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i="1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Vân</a:t>
                      </a:r>
                      <a:r>
                        <a:rPr lang="en-US" sz="1200" i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200" i="1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Trà</a:t>
                      </a:r>
                      <a:r>
                        <a:rPr lang="en-US" sz="1200" i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My, </a:t>
                      </a:r>
                      <a:r>
                        <a:rPr lang="en-US" sz="1200" i="1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Anh</a:t>
                      </a:r>
                      <a:r>
                        <a:rPr lang="en-US" sz="1200" i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i="1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Hào</a:t>
                      </a:r>
                      <a:r>
                        <a:rPr lang="en-US" sz="1200" i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200" i="1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 dirty="0"/>
          </a:p>
        </p:txBody>
      </p:sp>
      <p:grpSp>
        <p:nvGrpSpPr>
          <p:cNvPr id="3" name="Google Shape;648;p50">
            <a:extLst>
              <a:ext uri="{FF2B5EF4-FFF2-40B4-BE49-F238E27FC236}">
                <a16:creationId xmlns:a16="http://schemas.microsoft.com/office/drawing/2014/main" xmlns="" id="{CCFD91B1-CD2F-4F36-94C7-7483AC96AD4B}"/>
              </a:ext>
            </a:extLst>
          </p:cNvPr>
          <p:cNvGrpSpPr/>
          <p:nvPr/>
        </p:nvGrpSpPr>
        <p:grpSpPr>
          <a:xfrm>
            <a:off x="512101" y="495036"/>
            <a:ext cx="347107" cy="438984"/>
            <a:chOff x="584925" y="238125"/>
            <a:chExt cx="415200" cy="525100"/>
          </a:xfrm>
        </p:grpSpPr>
        <p:sp>
          <p:nvSpPr>
            <p:cNvPr id="4" name="Google Shape;649;p50">
              <a:extLst>
                <a:ext uri="{FF2B5EF4-FFF2-40B4-BE49-F238E27FC236}">
                  <a16:creationId xmlns:a16="http://schemas.microsoft.com/office/drawing/2014/main" xmlns="" id="{A7E68CF7-7C06-4870-8CB8-E51492346A27}"/>
                </a:ext>
              </a:extLst>
            </p:cNvPr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5" name="Google Shape;650;p50">
              <a:extLst>
                <a:ext uri="{FF2B5EF4-FFF2-40B4-BE49-F238E27FC236}">
                  <a16:creationId xmlns:a16="http://schemas.microsoft.com/office/drawing/2014/main" xmlns="" id="{73048DC3-6CEE-4DFA-9E04-FA3B1789E407}"/>
                </a:ext>
              </a:extLst>
            </p:cNvPr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6" name="Google Shape;651;p50">
              <a:extLst>
                <a:ext uri="{FF2B5EF4-FFF2-40B4-BE49-F238E27FC236}">
                  <a16:creationId xmlns:a16="http://schemas.microsoft.com/office/drawing/2014/main" xmlns="" id="{DC6AD331-FC00-40C4-B5AD-7BA2F1906013}"/>
                </a:ext>
              </a:extLst>
            </p:cNvPr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7" name="Google Shape;652;p50">
              <a:extLst>
                <a:ext uri="{FF2B5EF4-FFF2-40B4-BE49-F238E27FC236}">
                  <a16:creationId xmlns:a16="http://schemas.microsoft.com/office/drawing/2014/main" xmlns="" id="{3C61BCF2-777C-45A4-97E2-EE6BDDE2C4E1}"/>
                </a:ext>
              </a:extLst>
            </p:cNvPr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8" name="Google Shape;653;p50">
              <a:extLst>
                <a:ext uri="{FF2B5EF4-FFF2-40B4-BE49-F238E27FC236}">
                  <a16:creationId xmlns:a16="http://schemas.microsoft.com/office/drawing/2014/main" xmlns="" id="{CAB16997-5667-4357-886F-764070516DEA}"/>
                </a:ext>
              </a:extLst>
            </p:cNvPr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9" name="Google Shape;654;p50">
              <a:extLst>
                <a:ext uri="{FF2B5EF4-FFF2-40B4-BE49-F238E27FC236}">
                  <a16:creationId xmlns:a16="http://schemas.microsoft.com/office/drawing/2014/main" xmlns="" id="{5CC98B14-794A-4473-A4BC-84517B150B57}"/>
                </a:ext>
              </a:extLst>
            </p:cNvPr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AB90FF9-C8FC-407F-A2E0-F7239F3501C3}"/>
              </a:ext>
            </a:extLst>
          </p:cNvPr>
          <p:cNvSpPr txBox="1"/>
          <p:nvPr/>
        </p:nvSpPr>
        <p:spPr>
          <a:xfrm>
            <a:off x="944269" y="495036"/>
            <a:ext cx="2095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i="1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THỰC TRẠNG</a:t>
            </a:r>
            <a:endParaRPr lang="en-US" sz="1600" b="1"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67" y="1126387"/>
            <a:ext cx="5585400" cy="224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081824" y="1130219"/>
            <a:ext cx="2594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1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6864" y="3466214"/>
            <a:ext cx="46195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57,4%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(35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ưng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14,8%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(9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thắn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ghét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27,9%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(17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 dirty="0"/>
          </a:p>
        </p:txBody>
      </p:sp>
      <p:grpSp>
        <p:nvGrpSpPr>
          <p:cNvPr id="3" name="Google Shape;648;p50">
            <a:extLst>
              <a:ext uri="{FF2B5EF4-FFF2-40B4-BE49-F238E27FC236}">
                <a16:creationId xmlns:a16="http://schemas.microsoft.com/office/drawing/2014/main" xmlns="" id="{CCFD91B1-CD2F-4F36-94C7-7483AC96AD4B}"/>
              </a:ext>
            </a:extLst>
          </p:cNvPr>
          <p:cNvGrpSpPr/>
          <p:nvPr/>
        </p:nvGrpSpPr>
        <p:grpSpPr>
          <a:xfrm>
            <a:off x="512101" y="495036"/>
            <a:ext cx="347107" cy="438984"/>
            <a:chOff x="584925" y="238125"/>
            <a:chExt cx="415200" cy="525100"/>
          </a:xfrm>
        </p:grpSpPr>
        <p:sp>
          <p:nvSpPr>
            <p:cNvPr id="4" name="Google Shape;649;p50">
              <a:extLst>
                <a:ext uri="{FF2B5EF4-FFF2-40B4-BE49-F238E27FC236}">
                  <a16:creationId xmlns:a16="http://schemas.microsoft.com/office/drawing/2014/main" xmlns="" id="{A7E68CF7-7C06-4870-8CB8-E51492346A27}"/>
                </a:ext>
              </a:extLst>
            </p:cNvPr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5" name="Google Shape;650;p50">
              <a:extLst>
                <a:ext uri="{FF2B5EF4-FFF2-40B4-BE49-F238E27FC236}">
                  <a16:creationId xmlns:a16="http://schemas.microsoft.com/office/drawing/2014/main" xmlns="" id="{73048DC3-6CEE-4DFA-9E04-FA3B1789E407}"/>
                </a:ext>
              </a:extLst>
            </p:cNvPr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6" name="Google Shape;651;p50">
              <a:extLst>
                <a:ext uri="{FF2B5EF4-FFF2-40B4-BE49-F238E27FC236}">
                  <a16:creationId xmlns:a16="http://schemas.microsoft.com/office/drawing/2014/main" xmlns="" id="{DC6AD331-FC00-40C4-B5AD-7BA2F1906013}"/>
                </a:ext>
              </a:extLst>
            </p:cNvPr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7" name="Google Shape;652;p50">
              <a:extLst>
                <a:ext uri="{FF2B5EF4-FFF2-40B4-BE49-F238E27FC236}">
                  <a16:creationId xmlns:a16="http://schemas.microsoft.com/office/drawing/2014/main" xmlns="" id="{3C61BCF2-777C-45A4-97E2-EE6BDDE2C4E1}"/>
                </a:ext>
              </a:extLst>
            </p:cNvPr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8" name="Google Shape;653;p50">
              <a:extLst>
                <a:ext uri="{FF2B5EF4-FFF2-40B4-BE49-F238E27FC236}">
                  <a16:creationId xmlns:a16="http://schemas.microsoft.com/office/drawing/2014/main" xmlns="" id="{CAB16997-5667-4357-886F-764070516DEA}"/>
                </a:ext>
              </a:extLst>
            </p:cNvPr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9" name="Google Shape;654;p50">
              <a:extLst>
                <a:ext uri="{FF2B5EF4-FFF2-40B4-BE49-F238E27FC236}">
                  <a16:creationId xmlns:a16="http://schemas.microsoft.com/office/drawing/2014/main" xmlns="" id="{5CC98B14-794A-4473-A4BC-84517B150B57}"/>
                </a:ext>
              </a:extLst>
            </p:cNvPr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AB90FF9-C8FC-407F-A2E0-F7239F3501C3}"/>
              </a:ext>
            </a:extLst>
          </p:cNvPr>
          <p:cNvSpPr txBox="1"/>
          <p:nvPr/>
        </p:nvSpPr>
        <p:spPr>
          <a:xfrm>
            <a:off x="944269" y="495036"/>
            <a:ext cx="2095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i="1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THỰC TRẠNG</a:t>
            </a:r>
            <a:endParaRPr lang="en-US" sz="1600" b="1"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81824" y="1130219"/>
            <a:ext cx="2594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16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6864" y="3466214"/>
            <a:ext cx="46195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Theo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64,5%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(40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dạn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1,6%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1/3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người“vô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- 33,9%  (21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48" y="1077008"/>
            <a:ext cx="4886103" cy="226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960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 dirty="0"/>
          </a:p>
        </p:txBody>
      </p:sp>
      <p:grpSp>
        <p:nvGrpSpPr>
          <p:cNvPr id="3" name="Google Shape;648;p50">
            <a:extLst>
              <a:ext uri="{FF2B5EF4-FFF2-40B4-BE49-F238E27FC236}">
                <a16:creationId xmlns:a16="http://schemas.microsoft.com/office/drawing/2014/main" xmlns="" id="{CCFD91B1-CD2F-4F36-94C7-7483AC96AD4B}"/>
              </a:ext>
            </a:extLst>
          </p:cNvPr>
          <p:cNvGrpSpPr/>
          <p:nvPr/>
        </p:nvGrpSpPr>
        <p:grpSpPr>
          <a:xfrm>
            <a:off x="512101" y="495036"/>
            <a:ext cx="347107" cy="438984"/>
            <a:chOff x="584925" y="238125"/>
            <a:chExt cx="415200" cy="525100"/>
          </a:xfrm>
        </p:grpSpPr>
        <p:sp>
          <p:nvSpPr>
            <p:cNvPr id="4" name="Google Shape;649;p50">
              <a:extLst>
                <a:ext uri="{FF2B5EF4-FFF2-40B4-BE49-F238E27FC236}">
                  <a16:creationId xmlns:a16="http://schemas.microsoft.com/office/drawing/2014/main" xmlns="" id="{A7E68CF7-7C06-4870-8CB8-E51492346A27}"/>
                </a:ext>
              </a:extLst>
            </p:cNvPr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5" name="Google Shape;650;p50">
              <a:extLst>
                <a:ext uri="{FF2B5EF4-FFF2-40B4-BE49-F238E27FC236}">
                  <a16:creationId xmlns:a16="http://schemas.microsoft.com/office/drawing/2014/main" xmlns="" id="{73048DC3-6CEE-4DFA-9E04-FA3B1789E407}"/>
                </a:ext>
              </a:extLst>
            </p:cNvPr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6" name="Google Shape;651;p50">
              <a:extLst>
                <a:ext uri="{FF2B5EF4-FFF2-40B4-BE49-F238E27FC236}">
                  <a16:creationId xmlns:a16="http://schemas.microsoft.com/office/drawing/2014/main" xmlns="" id="{DC6AD331-FC00-40C4-B5AD-7BA2F1906013}"/>
                </a:ext>
              </a:extLst>
            </p:cNvPr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7" name="Google Shape;652;p50">
              <a:extLst>
                <a:ext uri="{FF2B5EF4-FFF2-40B4-BE49-F238E27FC236}">
                  <a16:creationId xmlns:a16="http://schemas.microsoft.com/office/drawing/2014/main" xmlns="" id="{3C61BCF2-777C-45A4-97E2-EE6BDDE2C4E1}"/>
                </a:ext>
              </a:extLst>
            </p:cNvPr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8" name="Google Shape;653;p50">
              <a:extLst>
                <a:ext uri="{FF2B5EF4-FFF2-40B4-BE49-F238E27FC236}">
                  <a16:creationId xmlns:a16="http://schemas.microsoft.com/office/drawing/2014/main" xmlns="" id="{CAB16997-5667-4357-886F-764070516DEA}"/>
                </a:ext>
              </a:extLst>
            </p:cNvPr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9" name="Google Shape;654;p50">
              <a:extLst>
                <a:ext uri="{FF2B5EF4-FFF2-40B4-BE49-F238E27FC236}">
                  <a16:creationId xmlns:a16="http://schemas.microsoft.com/office/drawing/2014/main" xmlns="" id="{5CC98B14-794A-4473-A4BC-84517B150B57}"/>
                </a:ext>
              </a:extLst>
            </p:cNvPr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AB90FF9-C8FC-407F-A2E0-F7239F3501C3}"/>
              </a:ext>
            </a:extLst>
          </p:cNvPr>
          <p:cNvSpPr txBox="1"/>
          <p:nvPr/>
        </p:nvSpPr>
        <p:spPr>
          <a:xfrm>
            <a:off x="944269" y="495036"/>
            <a:ext cx="2095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i="1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THỰC TRẠNG</a:t>
            </a:r>
            <a:endParaRPr lang="en-US" sz="1600" b="1"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81824" y="1130219"/>
            <a:ext cx="2594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16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6574" y="3593805"/>
            <a:ext cx="4619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66,1%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(41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dạn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14,5% (9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19,4% (12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45" y="1041761"/>
            <a:ext cx="5134162" cy="2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447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489096" y="214835"/>
            <a:ext cx="7644809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i="1" dirty="0" smtClean="0">
                <a:latin typeface="Times New Roman" pitchFamily="18" charset="0"/>
                <a:cs typeface="Times New Roman" pitchFamily="18" charset="0"/>
              </a:rPr>
              <a:t>*Tổng kết </a:t>
            </a:r>
            <a:r>
              <a:rPr lang="en" sz="3200" i="1" dirty="0" smtClean="0">
                <a:latin typeface="Times New Roman" pitchFamily="18" charset="0"/>
                <a:cs typeface="Times New Roman" pitchFamily="18" charset="0"/>
              </a:rPr>
              <a:t>thực trạng “Vô trách nhiệm” hay “Vô cảm” trong học tập của học sinh:</a:t>
            </a:r>
            <a:endParaRPr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637952" y="1254641"/>
            <a:ext cx="545450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800" i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hay “</a:t>
            </a:r>
            <a:r>
              <a:rPr lang="en-US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hay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800" i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Đây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hai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yếu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tố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đầu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tiên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để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cá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nhân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các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bạn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học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sinh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lựa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chọn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việc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thay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đổi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để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bản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thân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trở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lên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tốt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đẹp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hơn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hay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vẫn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giữ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nguyên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thái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độ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cũ</a:t>
            </a:r>
            <a:r>
              <a:rPr lang="en-US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vừa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làm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mất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giá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trị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bản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thân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khiến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công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việc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bị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trì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hoãn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còn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làm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cho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khác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khó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chịu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  <a:p>
            <a:endParaRPr lang="en-US" sz="800" i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Tuy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nhiên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còn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một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số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bạn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cho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rằng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hành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động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này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“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bình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thường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”,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điều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này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cũng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chứng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minh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họ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những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nhận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thức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chưa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đúng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đắn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cần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xem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chấn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chỉnh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bản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thân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ngay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lập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tức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</a:t>
            </a:r>
            <a:endParaRPr lang="en-US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 dirty="0"/>
          </a:p>
        </p:txBody>
      </p:sp>
      <p:sp>
        <p:nvSpPr>
          <p:cNvPr id="105" name="Google Shape;105;p20"/>
          <p:cNvSpPr txBox="1">
            <a:spLocks noGrp="1"/>
          </p:cNvSpPr>
          <p:nvPr>
            <p:ph type="ctrTitle" idx="4294967295"/>
          </p:nvPr>
        </p:nvSpPr>
        <p:spPr>
          <a:xfrm>
            <a:off x="705847" y="1762287"/>
            <a:ext cx="4057539" cy="201424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4. Các biện pháp để xóa bỏ hiện trạng “Vô cảm – Vô trách nhiệm” trong học tập:</a:t>
            </a:r>
            <a:endParaRPr sz="3200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7282278" y="3011993"/>
            <a:ext cx="339869" cy="3245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08" name="Google Shape;108;p20"/>
          <p:cNvGrpSpPr/>
          <p:nvPr/>
        </p:nvGrpSpPr>
        <p:grpSpPr>
          <a:xfrm>
            <a:off x="6773518" y="786810"/>
            <a:ext cx="1196496" cy="1131050"/>
            <a:chOff x="6654650" y="3665275"/>
            <a:chExt cx="409100" cy="409125"/>
          </a:xfrm>
        </p:grpSpPr>
        <p:sp>
          <p:nvSpPr>
            <p:cNvPr id="109" name="Google Shape;109;p20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110;p20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1" name="Google Shape;111;p20"/>
          <p:cNvGrpSpPr/>
          <p:nvPr/>
        </p:nvGrpSpPr>
        <p:grpSpPr>
          <a:xfrm rot="1056949">
            <a:off x="5492262" y="2165035"/>
            <a:ext cx="961941" cy="962053"/>
            <a:chOff x="570875" y="4322250"/>
            <a:chExt cx="443300" cy="443325"/>
          </a:xfrm>
        </p:grpSpPr>
        <p:sp>
          <p:nvSpPr>
            <p:cNvPr id="112" name="Google Shape;112;p20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A7D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113;p20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A7D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114;p20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A7D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115;p20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A7D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6" name="Google Shape;116;p20"/>
          <p:cNvSpPr/>
          <p:nvPr/>
        </p:nvSpPr>
        <p:spPr>
          <a:xfrm rot="2466722">
            <a:off x="5565166" y="1471935"/>
            <a:ext cx="472204" cy="45087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p20"/>
          <p:cNvSpPr/>
          <p:nvPr/>
        </p:nvSpPr>
        <p:spPr>
          <a:xfrm rot="-1609319">
            <a:off x="6255742" y="1755624"/>
            <a:ext cx="339819" cy="32447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20"/>
          <p:cNvSpPr/>
          <p:nvPr/>
        </p:nvSpPr>
        <p:spPr>
          <a:xfrm rot="2926198">
            <a:off x="8316146" y="2012664"/>
            <a:ext cx="254474" cy="24298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p20"/>
          <p:cNvSpPr/>
          <p:nvPr/>
        </p:nvSpPr>
        <p:spPr>
          <a:xfrm rot="-1609137">
            <a:off x="7257139" y="384869"/>
            <a:ext cx="229255" cy="21890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 dirty="0"/>
          </a:p>
        </p:txBody>
      </p:sp>
      <p:grpSp>
        <p:nvGrpSpPr>
          <p:cNvPr id="16" name="Google Shape;751;p50">
            <a:extLst>
              <a:ext uri="{FF2B5EF4-FFF2-40B4-BE49-F238E27FC236}">
                <a16:creationId xmlns:a16="http://schemas.microsoft.com/office/drawing/2014/main" xmlns="" id="{1D2321B7-C7BE-4353-A1CA-9ED69598C56C}"/>
              </a:ext>
            </a:extLst>
          </p:cNvPr>
          <p:cNvGrpSpPr/>
          <p:nvPr/>
        </p:nvGrpSpPr>
        <p:grpSpPr>
          <a:xfrm>
            <a:off x="542095" y="378109"/>
            <a:ext cx="358351" cy="381822"/>
            <a:chOff x="5970800" y="1619250"/>
            <a:chExt cx="428650" cy="456725"/>
          </a:xfrm>
        </p:grpSpPr>
        <p:sp>
          <p:nvSpPr>
            <p:cNvPr id="17" name="Google Shape;752;p50">
              <a:extLst>
                <a:ext uri="{FF2B5EF4-FFF2-40B4-BE49-F238E27FC236}">
                  <a16:creationId xmlns:a16="http://schemas.microsoft.com/office/drawing/2014/main" xmlns="" id="{25E7DBE3-501F-4B9E-B371-AB23CE52A208}"/>
                </a:ext>
              </a:extLst>
            </p:cNvPr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753;p50">
              <a:extLst>
                <a:ext uri="{FF2B5EF4-FFF2-40B4-BE49-F238E27FC236}">
                  <a16:creationId xmlns:a16="http://schemas.microsoft.com/office/drawing/2014/main" xmlns="" id="{025D4C1C-8CF0-4A1A-ABBB-BED0BDFBD16E}"/>
                </a:ext>
              </a:extLst>
            </p:cNvPr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754;p50">
              <a:extLst>
                <a:ext uri="{FF2B5EF4-FFF2-40B4-BE49-F238E27FC236}">
                  <a16:creationId xmlns:a16="http://schemas.microsoft.com/office/drawing/2014/main" xmlns="" id="{D535F83A-5534-4264-BA4C-D42B49C3FF7D}"/>
                </a:ext>
              </a:extLst>
            </p:cNvPr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755;p50">
              <a:extLst>
                <a:ext uri="{FF2B5EF4-FFF2-40B4-BE49-F238E27FC236}">
                  <a16:creationId xmlns:a16="http://schemas.microsoft.com/office/drawing/2014/main" xmlns="" id="{1F960EA1-DE06-49D8-AD77-6DB1C8DC08C4}"/>
                </a:ext>
              </a:extLst>
            </p:cNvPr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756;p50">
              <a:extLst>
                <a:ext uri="{FF2B5EF4-FFF2-40B4-BE49-F238E27FC236}">
                  <a16:creationId xmlns:a16="http://schemas.microsoft.com/office/drawing/2014/main" xmlns="" id="{B8A19345-79F1-4130-AE9D-A824C13F3290}"/>
                </a:ext>
              </a:extLst>
            </p:cNvPr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09633" y="299612"/>
            <a:ext cx="591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27290" y="1238541"/>
            <a:ext cx="2310814" cy="1504659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050" i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Quire Sans" panose="020B0502040400020003" pitchFamily="34" charset="0"/>
              </a:rPr>
              <a:t>Cần </a:t>
            </a:r>
            <a:r>
              <a:rPr lang="vi-VN" sz="1050" i="1" dirty="0">
                <a:solidFill>
                  <a:schemeClr val="tx1">
                    <a:lumMod val="50000"/>
                  </a:schemeClr>
                </a:solidFill>
                <a:latin typeface="+mj-lt"/>
                <a:cs typeface="Quire Sans" panose="020B0502040400020003" pitchFamily="34" charset="0"/>
              </a:rPr>
              <a:t>phải suy nghĩ </a:t>
            </a:r>
            <a:r>
              <a:rPr lang="vi-VN" sz="1050" i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Quire Sans" panose="020B0502040400020003" pitchFamily="34" charset="0"/>
              </a:rPr>
              <a:t>chín</a:t>
            </a:r>
            <a:r>
              <a:rPr lang="en-US" sz="1050" i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Quire Sans" panose="020B0502040400020003" pitchFamily="34" charset="0"/>
              </a:rPr>
              <a:t> </a:t>
            </a:r>
            <a:r>
              <a:rPr lang="vi-VN" sz="1050" i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Quire Sans" panose="020B0502040400020003" pitchFamily="34" charset="0"/>
              </a:rPr>
              <a:t>ch</a:t>
            </a:r>
            <a:r>
              <a:rPr lang="en-US" sz="1050" i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ắn</a:t>
            </a:r>
            <a:r>
              <a:rPr lang="vi-VN" sz="1050" i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Quire Sans" panose="020B0502040400020003" pitchFamily="34" charset="0"/>
              </a:rPr>
              <a:t> </a:t>
            </a:r>
            <a:r>
              <a:rPr lang="vi-VN" sz="1050" i="1" dirty="0">
                <a:solidFill>
                  <a:schemeClr val="tx1">
                    <a:lumMod val="50000"/>
                  </a:schemeClr>
                </a:solidFill>
                <a:latin typeface="+mj-lt"/>
                <a:cs typeface="Quire Sans" panose="020B0502040400020003" pitchFamily="34" charset="0"/>
              </a:rPr>
              <a:t>có trách nhiệm hơn đối với bản thân gia đình và bố mẹ,với việc học, với tương lai của bản thân.</a:t>
            </a:r>
            <a:endParaRPr lang="en-US" sz="1050" i="1" dirty="0">
              <a:solidFill>
                <a:schemeClr val="tx1">
                  <a:lumMod val="50000"/>
                </a:schemeClr>
              </a:solidFill>
              <a:latin typeface="+mj-lt"/>
              <a:cs typeface="Quire Sans" panose="020B0502040400020003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462272" y="1238540"/>
            <a:ext cx="2310814" cy="150466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900" i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90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ác định rõ mục tiêu học tập rõ ràng để thấy có động lực để tránh cảm giác chán nản dễ dẫn đến bỏ cuộc ( có thể vừa </a:t>
            </a:r>
            <a:r>
              <a:rPr lang="en-US" sz="900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90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vi-VN" sz="90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vừa xen lẫn v</a:t>
            </a:r>
            <a:r>
              <a:rPr lang="en-US" sz="900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vi-VN" sz="90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giải trí nhưng phải thật thích hợp )</a:t>
            </a:r>
            <a:r>
              <a:rPr lang="en-US" sz="90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90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900" i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565819" y="1238539"/>
            <a:ext cx="2310814" cy="1504661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85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vi-VN" sz="850" i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vi-VN" sz="85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sức </a:t>
            </a:r>
            <a:r>
              <a:rPr lang="en-US" sz="850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vi-VN" sz="85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tập rèn luyên, nâng cao tầm hiểu biết, trau </a:t>
            </a:r>
            <a:r>
              <a:rPr lang="en-US" sz="850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dồi</a:t>
            </a:r>
            <a:r>
              <a:rPr lang="vi-VN" sz="85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thật nhiều phẩm chất đáng quý của con ng</a:t>
            </a:r>
            <a:r>
              <a:rPr lang="en-US" sz="850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85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85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5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85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ặc biệt là biết </a:t>
            </a:r>
            <a:r>
              <a:rPr lang="en-US" sz="850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85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50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85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50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85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85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mọ</a:t>
            </a:r>
            <a:r>
              <a:rPr lang="en-US" sz="85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85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người</a:t>
            </a:r>
            <a:r>
              <a:rPr lang="en-US" sz="85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50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85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50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85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50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85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50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vi-VN" sz="85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85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50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vi-VN" sz="85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có lối sốn</a:t>
            </a:r>
            <a:r>
              <a:rPr lang="en-US" sz="85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85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vô cảm.</a:t>
            </a:r>
            <a:endParaRPr lang="en-US" sz="850" i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940991" y="3139547"/>
            <a:ext cx="2310814" cy="1504661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98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980" i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ên </a:t>
            </a:r>
            <a:r>
              <a:rPr lang="vi-VN" sz="98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 hoạch</a:t>
            </a:r>
            <a:r>
              <a:rPr lang="en-US" sz="98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80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98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80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98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80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98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80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98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80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98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80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98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80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98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80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98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80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98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80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98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80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98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80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98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rang (</a:t>
            </a:r>
            <a:r>
              <a:rPr lang="en-US" sz="980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98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80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98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80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98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80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98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80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98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80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98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80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98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80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98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80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98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80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98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80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98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80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98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80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98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80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98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80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98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80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98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80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98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sp>
        <p:nvSpPr>
          <p:cNvPr id="27" name="Oval 26"/>
          <p:cNvSpPr/>
          <p:nvPr/>
        </p:nvSpPr>
        <p:spPr>
          <a:xfrm>
            <a:off x="5013466" y="3139547"/>
            <a:ext cx="2310814" cy="1504661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20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200" i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Tham </a:t>
            </a:r>
            <a:r>
              <a:rPr lang="vi-VN" sz="120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 các hoạt động ngoại khoá, tích cực giao lưu học hỏi, đọc sách để nâng cao hiểu biết bản thân.</a:t>
            </a:r>
            <a:endParaRPr lang="vi-VN" sz="1200" i="1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945219" y="1796902"/>
            <a:ext cx="350874" cy="193968"/>
          </a:xfrm>
          <a:prstGeom prst="rightArrow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13653008">
            <a:off x="1684545" y="2957582"/>
            <a:ext cx="350874" cy="193968"/>
          </a:xfrm>
          <a:prstGeom prst="rightArrow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6994346">
            <a:off x="7148843" y="2962964"/>
            <a:ext cx="350874" cy="193968"/>
          </a:xfrm>
          <a:prstGeom prst="rightArrow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10800000">
            <a:off x="4450189" y="3794893"/>
            <a:ext cx="350874" cy="193968"/>
          </a:xfrm>
          <a:prstGeom prst="rightArrow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5993436" y="1796902"/>
            <a:ext cx="350874" cy="193968"/>
          </a:xfrm>
          <a:prstGeom prst="rightArrow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25" grpId="0" animBg="1"/>
      <p:bldP spid="26" grpId="0" animBg="1"/>
      <p:bldP spid="27" grpId="0" animBg="1"/>
      <p:bldP spid="5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29237" y="293354"/>
            <a:ext cx="6300300" cy="505027"/>
          </a:xfrm>
        </p:spPr>
        <p:txBody>
          <a:bodyPr/>
          <a:lstStyle/>
          <a:p>
            <a:r>
              <a:rPr lang="en-US" sz="3200" i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3200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 dirty="0"/>
          </a:p>
        </p:txBody>
      </p:sp>
      <p:grpSp>
        <p:nvGrpSpPr>
          <p:cNvPr id="5" name="Google Shape;751;p50">
            <a:extLst>
              <a:ext uri="{FF2B5EF4-FFF2-40B4-BE49-F238E27FC236}">
                <a16:creationId xmlns:a16="http://schemas.microsoft.com/office/drawing/2014/main" xmlns="" id="{1D2321B7-C7BE-4353-A1CA-9ED69598C56C}"/>
              </a:ext>
            </a:extLst>
          </p:cNvPr>
          <p:cNvGrpSpPr/>
          <p:nvPr/>
        </p:nvGrpSpPr>
        <p:grpSpPr>
          <a:xfrm>
            <a:off x="542095" y="378109"/>
            <a:ext cx="358351" cy="381822"/>
            <a:chOff x="5970800" y="1619250"/>
            <a:chExt cx="428650" cy="456725"/>
          </a:xfrm>
        </p:grpSpPr>
        <p:sp>
          <p:nvSpPr>
            <p:cNvPr id="6" name="Google Shape;752;p50">
              <a:extLst>
                <a:ext uri="{FF2B5EF4-FFF2-40B4-BE49-F238E27FC236}">
                  <a16:creationId xmlns:a16="http://schemas.microsoft.com/office/drawing/2014/main" xmlns="" id="{25E7DBE3-501F-4B9E-B371-AB23CE52A208}"/>
                </a:ext>
              </a:extLst>
            </p:cNvPr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53;p50">
              <a:extLst>
                <a:ext uri="{FF2B5EF4-FFF2-40B4-BE49-F238E27FC236}">
                  <a16:creationId xmlns:a16="http://schemas.microsoft.com/office/drawing/2014/main" xmlns="" id="{025D4C1C-8CF0-4A1A-ABBB-BED0BDFBD16E}"/>
                </a:ext>
              </a:extLst>
            </p:cNvPr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54;p50">
              <a:extLst>
                <a:ext uri="{FF2B5EF4-FFF2-40B4-BE49-F238E27FC236}">
                  <a16:creationId xmlns:a16="http://schemas.microsoft.com/office/drawing/2014/main" xmlns="" id="{D535F83A-5534-4264-BA4C-D42B49C3FF7D}"/>
                </a:ext>
              </a:extLst>
            </p:cNvPr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55;p50">
              <a:extLst>
                <a:ext uri="{FF2B5EF4-FFF2-40B4-BE49-F238E27FC236}">
                  <a16:creationId xmlns:a16="http://schemas.microsoft.com/office/drawing/2014/main" xmlns="" id="{1F960EA1-DE06-49D8-AD77-6DB1C8DC08C4}"/>
                </a:ext>
              </a:extLst>
            </p:cNvPr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56;p50">
              <a:extLst>
                <a:ext uri="{FF2B5EF4-FFF2-40B4-BE49-F238E27FC236}">
                  <a16:creationId xmlns:a16="http://schemas.microsoft.com/office/drawing/2014/main" xmlns="" id="{B8A19345-79F1-4130-AE9D-A824C13F3290}"/>
                </a:ext>
              </a:extLst>
            </p:cNvPr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142889"/>
            <a:ext cx="4679986" cy="205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826641" y="1020725"/>
            <a:ext cx="3040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11,3% (7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6405" y="3646967"/>
            <a:ext cx="4103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88,7%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55/62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962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8464" y="308343"/>
            <a:ext cx="7899991" cy="444915"/>
          </a:xfrm>
        </p:spPr>
        <p:txBody>
          <a:bodyPr/>
          <a:lstStyle/>
          <a:p>
            <a:r>
              <a:rPr lang="en-US" sz="3200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i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3200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110" y="795339"/>
            <a:ext cx="2966483" cy="153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814" y="897770"/>
            <a:ext cx="3073680" cy="143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78463" y="2447537"/>
            <a:ext cx="4688960" cy="2305215"/>
          </a:xfrm>
        </p:spPr>
        <p:txBody>
          <a:bodyPr/>
          <a:lstStyle/>
          <a:p>
            <a:pPr marL="88900" indent="0">
              <a:buNone/>
            </a:pP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Courier New" pitchFamily="49" charset="0"/>
              <a:buChar char="o"/>
            </a:pP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nỗ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1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1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963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 dirty="0"/>
          </a:p>
        </p:txBody>
      </p:sp>
      <p:sp>
        <p:nvSpPr>
          <p:cNvPr id="5" name="Google Shape;105;p20"/>
          <p:cNvSpPr txBox="1">
            <a:spLocks/>
          </p:cNvSpPr>
          <p:nvPr/>
        </p:nvSpPr>
        <p:spPr>
          <a:xfrm>
            <a:off x="525094" y="361507"/>
            <a:ext cx="8055380" cy="538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32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200" i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2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vi-VN" sz="32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2502" y="1201479"/>
            <a:ext cx="425302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11A1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800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800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800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nỗ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bỉ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chừng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800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chốn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800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“</a:t>
            </a:r>
            <a:r>
              <a:rPr lang="en-US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Cá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nhân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vững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mạnh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thì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tập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thể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vững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mạnh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.”</a:t>
            </a:r>
            <a:endParaRPr lang="en-US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92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98" y="81497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THANK FOR WATCHING!</a:t>
            </a:r>
            <a:endParaRPr lang="en-US" sz="4400" dirty="0">
              <a:solidFill>
                <a:schemeClr val="bg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7" name="Google Shape;526;p33"/>
          <p:cNvGrpSpPr/>
          <p:nvPr/>
        </p:nvGrpSpPr>
        <p:grpSpPr>
          <a:xfrm>
            <a:off x="4044489" y="1529734"/>
            <a:ext cx="1055021" cy="961497"/>
            <a:chOff x="5972700" y="2330200"/>
            <a:chExt cx="411625" cy="387275"/>
          </a:xfrm>
        </p:grpSpPr>
        <p:sp>
          <p:nvSpPr>
            <p:cNvPr id="8" name="Google Shape;527;p3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" name="Google Shape;528;p3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1898" y="371522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Heart 10"/>
          <p:cNvSpPr/>
          <p:nvPr/>
        </p:nvSpPr>
        <p:spPr>
          <a:xfrm>
            <a:off x="4587950" y="2039017"/>
            <a:ext cx="265814" cy="255877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88888" y="4177751"/>
            <a:ext cx="2461438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       NHÓM 3</a:t>
            </a:r>
            <a:endParaRPr lang="en-US" sz="1600" b="1" i="1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6313" y="2741217"/>
            <a:ext cx="81232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 </a:t>
            </a:r>
            <a:r>
              <a:rPr lang="vi-VN" sz="1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 trách nhiệm với cuộc đời mình. Hãy biết rằng chính bạn là người sẽ đưa bạn tới nơi bạn muốn đến chứ không phải ai </a:t>
            </a:r>
            <a:r>
              <a:rPr lang="vi-VN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en-US" sz="600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1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sz="1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Les Brown – </a:t>
            </a:r>
            <a:r>
              <a:rPr lang="en-US" sz="12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1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1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1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~</a:t>
            </a:r>
            <a:endParaRPr lang="en-US" sz="12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768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3269" y="462508"/>
            <a:ext cx="6225363" cy="600747"/>
          </a:xfrm>
        </p:spPr>
        <p:txBody>
          <a:bodyPr/>
          <a:lstStyle/>
          <a:p>
            <a:r>
              <a:rPr lang="en-US" sz="3200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i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3200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7" name="TextBox 6"/>
          <p:cNvSpPr txBox="1"/>
          <p:nvPr/>
        </p:nvSpPr>
        <p:spPr>
          <a:xfrm>
            <a:off x="595422" y="1950777"/>
            <a:ext cx="429555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vi-VN" b="1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Theo bạn thế nào là một người "vô cảm", "vô trách nhiệm" trong học tập</a:t>
            </a:r>
            <a:r>
              <a:rPr lang="vi-VN" b="1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?</a:t>
            </a:r>
            <a:endParaRPr lang="en-US" b="1" i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vi-VN" b="1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Bạn nghĩ sao về những người có thái độ "vô cảm", "vô trách nhiệm" trong học tập</a:t>
            </a:r>
            <a:r>
              <a:rPr lang="vi-VN" b="1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?</a:t>
            </a:r>
            <a:endParaRPr lang="en-US" b="1" i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vi-VN" b="1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Bạn </a:t>
            </a:r>
            <a:r>
              <a:rPr lang="vi-VN" b="1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có thấy mình đang "thiếu trách nhiệm" với việc học hành của bản thân</a:t>
            </a:r>
            <a:r>
              <a:rPr lang="vi-VN" b="1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?</a:t>
            </a:r>
            <a:endParaRPr lang="en-US" b="1" i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vi-VN" b="1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Bạn muốn xóa bỏ các hiện tượng nêu trên và xây dựng bản thân tốt đẹp hơn chứ</a:t>
            </a:r>
            <a:r>
              <a:rPr lang="vi-VN" b="1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?</a:t>
            </a:r>
            <a:endParaRPr lang="en-US" b="1" i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vi-VN" b="1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Bạn có biện pháp gì để thay đổi điều đó không? Nếu có, bạn hãy nêu ra 1-3 biện </a:t>
            </a:r>
            <a:r>
              <a:rPr lang="vi-VN" b="1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pháp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.</a:t>
            </a:r>
            <a:endParaRPr lang="en-US" b="1" i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422" y="1020726"/>
            <a:ext cx="6294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ở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Google Forms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62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53131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08" y="2030819"/>
            <a:ext cx="3347546" cy="1297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13" y="3327993"/>
            <a:ext cx="3347541" cy="173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15" y="421274"/>
            <a:ext cx="3347540" cy="169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06186" y="847275"/>
            <a:ext cx="4646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6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6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hay “</a:t>
            </a:r>
            <a:r>
              <a:rPr lang="en-US" sz="16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6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ơ, </a:t>
            </a:r>
            <a:r>
              <a:rPr lang="en-US" sz="16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dửng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dưng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hời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hợt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41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ctrTitle"/>
          </p:nvPr>
        </p:nvSpPr>
        <p:spPr>
          <a:xfrm>
            <a:off x="419153" y="744278"/>
            <a:ext cx="6768455" cy="233068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2. “ Vô cảm – Thiếu trách nhiệm” là gì? Thế nào là “Vô cảm – Thiếu trách nhiệm” trong học tập?</a:t>
            </a:r>
            <a:endParaRPr sz="32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subTitle" idx="4294967295"/>
          </p:nvPr>
        </p:nvSpPr>
        <p:spPr>
          <a:xfrm>
            <a:off x="551055" y="2472306"/>
            <a:ext cx="5126731" cy="19882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1" dirty="0">
                <a:solidFill>
                  <a:schemeClr val="bg2">
                    <a:lumMod val="50000"/>
                  </a:schemeClr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  </a:t>
            </a:r>
            <a:r>
              <a:rPr lang="en-US" sz="1500" b="1" dirty="0" smtClean="0">
                <a:solidFill>
                  <a:schemeClr val="bg2">
                    <a:lumMod val="50000"/>
                  </a:schemeClr>
                </a:solidFill>
                <a:latin typeface="Quire Sans" panose="020B0502040400020003" pitchFamily="34" charset="0"/>
                <a:cs typeface="Quire Sans" panose="020B0502040400020003" pitchFamily="34" charset="0"/>
                <a:sym typeface="Wingdings" pitchFamily="2" charset="2"/>
              </a:rPr>
              <a:t></a:t>
            </a:r>
            <a:r>
              <a:rPr lang="en-US" sz="1500" b="1" dirty="0" smtClean="0">
                <a:solidFill>
                  <a:schemeClr val="bg2">
                    <a:lumMod val="50000"/>
                  </a:schemeClr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 “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5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500" b="1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5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15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15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5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1500" b="1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5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5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5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1500" b="1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5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5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ơ,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5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5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5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5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tệ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trệ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5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5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1500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8" name="Google Shape;648;p50">
            <a:extLst>
              <a:ext uri="{FF2B5EF4-FFF2-40B4-BE49-F238E27FC236}">
                <a16:creationId xmlns:a16="http://schemas.microsoft.com/office/drawing/2014/main" xmlns="" id="{8126AD40-E44E-4355-8370-70ADDC90C010}"/>
              </a:ext>
            </a:extLst>
          </p:cNvPr>
          <p:cNvGrpSpPr/>
          <p:nvPr/>
        </p:nvGrpSpPr>
        <p:grpSpPr>
          <a:xfrm>
            <a:off x="440808" y="462307"/>
            <a:ext cx="347107" cy="438984"/>
            <a:chOff x="584925" y="238125"/>
            <a:chExt cx="415200" cy="525100"/>
          </a:xfrm>
        </p:grpSpPr>
        <p:sp>
          <p:nvSpPr>
            <p:cNvPr id="9" name="Google Shape;649;p50">
              <a:extLst>
                <a:ext uri="{FF2B5EF4-FFF2-40B4-BE49-F238E27FC236}">
                  <a16:creationId xmlns:a16="http://schemas.microsoft.com/office/drawing/2014/main" xmlns="" id="{D2F7090A-CC5D-4588-BD4E-71390A125FDF}"/>
                </a:ext>
              </a:extLst>
            </p:cNvPr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0" name="Google Shape;650;p50">
              <a:extLst>
                <a:ext uri="{FF2B5EF4-FFF2-40B4-BE49-F238E27FC236}">
                  <a16:creationId xmlns:a16="http://schemas.microsoft.com/office/drawing/2014/main" xmlns="" id="{AB8BE623-B0BC-40A0-BC86-B84A20664646}"/>
                </a:ext>
              </a:extLst>
            </p:cNvPr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1" name="Google Shape;651;p50">
              <a:extLst>
                <a:ext uri="{FF2B5EF4-FFF2-40B4-BE49-F238E27FC236}">
                  <a16:creationId xmlns:a16="http://schemas.microsoft.com/office/drawing/2014/main" xmlns="" id="{23A08ECF-49C8-48C3-B17C-2C684438F5B4}"/>
                </a:ext>
              </a:extLst>
            </p:cNvPr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2" name="Google Shape;652;p50">
              <a:extLst>
                <a:ext uri="{FF2B5EF4-FFF2-40B4-BE49-F238E27FC236}">
                  <a16:creationId xmlns:a16="http://schemas.microsoft.com/office/drawing/2014/main" xmlns="" id="{8E790691-D948-4F03-820A-560547E66D44}"/>
                </a:ext>
              </a:extLst>
            </p:cNvPr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3" name="Google Shape;653;p50">
              <a:extLst>
                <a:ext uri="{FF2B5EF4-FFF2-40B4-BE49-F238E27FC236}">
                  <a16:creationId xmlns:a16="http://schemas.microsoft.com/office/drawing/2014/main" xmlns="" id="{CA4D8F5E-94EA-431F-BF7F-31DA8941A3BB}"/>
                </a:ext>
              </a:extLst>
            </p:cNvPr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4" name="Google Shape;654;p50">
              <a:extLst>
                <a:ext uri="{FF2B5EF4-FFF2-40B4-BE49-F238E27FC236}">
                  <a16:creationId xmlns:a16="http://schemas.microsoft.com/office/drawing/2014/main" xmlns="" id="{8F3B26BB-FF15-4CCD-BFC0-165A0733981F}"/>
                </a:ext>
              </a:extLst>
            </p:cNvPr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67563" y="1110817"/>
            <a:ext cx="725140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300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Vô </a:t>
            </a:r>
            <a:r>
              <a:rPr lang="vi-VN" sz="1300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cảm</a:t>
            </a:r>
            <a:r>
              <a:rPr lang="en-US" sz="1300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: </a:t>
            </a:r>
            <a:r>
              <a:rPr lang="vi-VN" sz="1300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1300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là trạng thái cảm xúc và thái độ ý thức của một người hay một nhóm người thờ ơ, dửng dưng không biết quan tâm đến mình đến những gì đang diễn ra xung quanh </a:t>
            </a:r>
            <a:r>
              <a:rPr lang="vi-VN" sz="1300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mình</a:t>
            </a:r>
            <a:r>
              <a:rPr lang="en-US" sz="1300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.</a:t>
            </a:r>
          </a:p>
          <a:p>
            <a:endParaRPr lang="en-US" sz="1300" i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r>
              <a:rPr lang="vi-VN" sz="1300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Vô trách </a:t>
            </a:r>
            <a:r>
              <a:rPr lang="vi-VN" sz="1300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nhiệm</a:t>
            </a:r>
            <a:r>
              <a:rPr lang="en-US" sz="1300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:</a:t>
            </a:r>
            <a:r>
              <a:rPr lang="vi-VN" sz="1300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1300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là trạng thái con người không muốn đảm đương bất cứ việc gì với bất cứ ai, thậm chí là chính mình</a:t>
            </a:r>
            <a:r>
              <a:rPr lang="vi-VN" sz="1300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.</a:t>
            </a:r>
            <a:endParaRPr lang="en-US" sz="1300" i="1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7563" y="515393"/>
            <a:ext cx="2222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KHÁI NIỆM</a:t>
            </a:r>
            <a:endParaRPr lang="en-US" sz="16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1127156" y="684231"/>
            <a:ext cx="4469100" cy="77309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VÍ DỤ</a:t>
            </a:r>
            <a:endParaRPr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D0FFFF3-39C7-48BE-94B3-CA9BEE73B23B}"/>
              </a:ext>
            </a:extLst>
          </p:cNvPr>
          <p:cNvSpPr txBox="1"/>
          <p:nvPr/>
        </p:nvSpPr>
        <p:spPr>
          <a:xfrm>
            <a:off x="623499" y="1435669"/>
            <a:ext cx="48735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000" b="0" i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en-US" sz="2000" b="0" i="1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000" b="0" i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b="0" i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0" i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b="0" i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0" i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0" i="1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000" b="0" i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b="0" i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0" i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0" i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0" i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0" i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b="0" i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b="0" i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0" i="1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0" i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0" i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000" b="0" i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0" i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0" i="1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0" i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b="0" i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000" b="0" i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0" i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0" i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0" i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b="0" i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b="0" i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000" i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ơ, </a:t>
            </a:r>
            <a:r>
              <a:rPr lang="en-US" sz="20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000" i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b="0" i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0" i="1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Trễ</a:t>
            </a:r>
            <a:r>
              <a:rPr lang="en-US" sz="2000" b="0" i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000" b="0" i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0" i="1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0" i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0" i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000" b="0" i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i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" sz="3200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3.“Vô cảm – Thiếu trách nhiệm” trong học tập ở học sinh  và những vấn đề cơ bản:</a:t>
            </a:r>
            <a:endParaRPr sz="3200"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110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54901" y="546074"/>
            <a:ext cx="1756401" cy="353808"/>
          </a:xfrm>
        </p:spPr>
        <p:txBody>
          <a:bodyPr/>
          <a:lstStyle/>
          <a:p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NGUYÊN NHÂN</a:t>
            </a:r>
            <a:endParaRPr lang="en-US" sz="16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grpSp>
        <p:nvGrpSpPr>
          <p:cNvPr id="6" name="Google Shape;648;p50">
            <a:extLst>
              <a:ext uri="{FF2B5EF4-FFF2-40B4-BE49-F238E27FC236}">
                <a16:creationId xmlns:a16="http://schemas.microsoft.com/office/drawing/2014/main" xmlns="" id="{CCFD91B1-CD2F-4F36-94C7-7483AC96AD4B}"/>
              </a:ext>
            </a:extLst>
          </p:cNvPr>
          <p:cNvGrpSpPr/>
          <p:nvPr/>
        </p:nvGrpSpPr>
        <p:grpSpPr>
          <a:xfrm>
            <a:off x="512101" y="495036"/>
            <a:ext cx="347107" cy="438984"/>
            <a:chOff x="584925" y="238125"/>
            <a:chExt cx="415200" cy="525100"/>
          </a:xfrm>
        </p:grpSpPr>
        <p:sp>
          <p:nvSpPr>
            <p:cNvPr id="7" name="Google Shape;649;p50">
              <a:extLst>
                <a:ext uri="{FF2B5EF4-FFF2-40B4-BE49-F238E27FC236}">
                  <a16:creationId xmlns:a16="http://schemas.microsoft.com/office/drawing/2014/main" xmlns="" id="{A7E68CF7-7C06-4870-8CB8-E51492346A27}"/>
                </a:ext>
              </a:extLst>
            </p:cNvPr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8" name="Google Shape;650;p50">
              <a:extLst>
                <a:ext uri="{FF2B5EF4-FFF2-40B4-BE49-F238E27FC236}">
                  <a16:creationId xmlns:a16="http://schemas.microsoft.com/office/drawing/2014/main" xmlns="" id="{73048DC3-6CEE-4DFA-9E04-FA3B1789E407}"/>
                </a:ext>
              </a:extLst>
            </p:cNvPr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9" name="Google Shape;651;p50">
              <a:extLst>
                <a:ext uri="{FF2B5EF4-FFF2-40B4-BE49-F238E27FC236}">
                  <a16:creationId xmlns:a16="http://schemas.microsoft.com/office/drawing/2014/main" xmlns="" id="{DC6AD331-FC00-40C4-B5AD-7BA2F1906013}"/>
                </a:ext>
              </a:extLst>
            </p:cNvPr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0" name="Google Shape;652;p50">
              <a:extLst>
                <a:ext uri="{FF2B5EF4-FFF2-40B4-BE49-F238E27FC236}">
                  <a16:creationId xmlns:a16="http://schemas.microsoft.com/office/drawing/2014/main" xmlns="" id="{3C61BCF2-777C-45A4-97E2-EE6BDDE2C4E1}"/>
                </a:ext>
              </a:extLst>
            </p:cNvPr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1" name="Google Shape;653;p50">
              <a:extLst>
                <a:ext uri="{FF2B5EF4-FFF2-40B4-BE49-F238E27FC236}">
                  <a16:creationId xmlns:a16="http://schemas.microsoft.com/office/drawing/2014/main" xmlns="" id="{CAB16997-5667-4357-886F-764070516DEA}"/>
                </a:ext>
              </a:extLst>
            </p:cNvPr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2" name="Google Shape;654;p50">
              <a:extLst>
                <a:ext uri="{FF2B5EF4-FFF2-40B4-BE49-F238E27FC236}">
                  <a16:creationId xmlns:a16="http://schemas.microsoft.com/office/drawing/2014/main" xmlns="" id="{5CC98B14-794A-4473-A4BC-84517B150B57}"/>
                </a:ext>
              </a:extLst>
            </p:cNvPr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46864" y="1019081"/>
            <a:ext cx="47145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lười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ỷ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hay “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bám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000" i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nuông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000" i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52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AB90FF9-C8FC-407F-A2E0-F7239F3501C3}"/>
              </a:ext>
            </a:extLst>
          </p:cNvPr>
          <p:cNvSpPr txBox="1"/>
          <p:nvPr/>
        </p:nvSpPr>
        <p:spPr>
          <a:xfrm>
            <a:off x="785703" y="487720"/>
            <a:ext cx="1483924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i="1" dirty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6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 HIỆN</a:t>
            </a:r>
            <a:endParaRPr lang="en-US" sz="1600" b="1"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oogle Shape;648;p50">
            <a:extLst>
              <a:ext uri="{FF2B5EF4-FFF2-40B4-BE49-F238E27FC236}">
                <a16:creationId xmlns:a16="http://schemas.microsoft.com/office/drawing/2014/main" xmlns="" id="{CCFD91B1-CD2F-4F36-94C7-7483AC96AD4B}"/>
              </a:ext>
            </a:extLst>
          </p:cNvPr>
          <p:cNvGrpSpPr/>
          <p:nvPr/>
        </p:nvGrpSpPr>
        <p:grpSpPr>
          <a:xfrm>
            <a:off x="512101" y="495036"/>
            <a:ext cx="347107" cy="438984"/>
            <a:chOff x="584925" y="238125"/>
            <a:chExt cx="415200" cy="525100"/>
          </a:xfrm>
        </p:grpSpPr>
        <p:sp>
          <p:nvSpPr>
            <p:cNvPr id="18" name="Google Shape;649;p50">
              <a:extLst>
                <a:ext uri="{FF2B5EF4-FFF2-40B4-BE49-F238E27FC236}">
                  <a16:creationId xmlns:a16="http://schemas.microsoft.com/office/drawing/2014/main" xmlns="" id="{A7E68CF7-7C06-4870-8CB8-E51492346A27}"/>
                </a:ext>
              </a:extLst>
            </p:cNvPr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9" name="Google Shape;650;p50">
              <a:extLst>
                <a:ext uri="{FF2B5EF4-FFF2-40B4-BE49-F238E27FC236}">
                  <a16:creationId xmlns:a16="http://schemas.microsoft.com/office/drawing/2014/main" xmlns="" id="{73048DC3-6CEE-4DFA-9E04-FA3B1789E407}"/>
                </a:ext>
              </a:extLst>
            </p:cNvPr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0" name="Google Shape;651;p50">
              <a:extLst>
                <a:ext uri="{FF2B5EF4-FFF2-40B4-BE49-F238E27FC236}">
                  <a16:creationId xmlns:a16="http://schemas.microsoft.com/office/drawing/2014/main" xmlns="" id="{DC6AD331-FC00-40C4-B5AD-7BA2F1906013}"/>
                </a:ext>
              </a:extLst>
            </p:cNvPr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1" name="Google Shape;652;p50">
              <a:extLst>
                <a:ext uri="{FF2B5EF4-FFF2-40B4-BE49-F238E27FC236}">
                  <a16:creationId xmlns:a16="http://schemas.microsoft.com/office/drawing/2014/main" xmlns="" id="{3C61BCF2-777C-45A4-97E2-EE6BDDE2C4E1}"/>
                </a:ext>
              </a:extLst>
            </p:cNvPr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2" name="Google Shape;653;p50">
              <a:extLst>
                <a:ext uri="{FF2B5EF4-FFF2-40B4-BE49-F238E27FC236}">
                  <a16:creationId xmlns:a16="http://schemas.microsoft.com/office/drawing/2014/main" xmlns="" id="{CAB16997-5667-4357-886F-764070516DEA}"/>
                </a:ext>
              </a:extLst>
            </p:cNvPr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3" name="Google Shape;654;p50">
              <a:extLst>
                <a:ext uri="{FF2B5EF4-FFF2-40B4-BE49-F238E27FC236}">
                  <a16:creationId xmlns:a16="http://schemas.microsoft.com/office/drawing/2014/main" xmlns="" id="{5CC98B14-794A-4473-A4BC-84517B150B57}"/>
                </a:ext>
              </a:extLst>
            </p:cNvPr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22348" y="1077210"/>
            <a:ext cx="542757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155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55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155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55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55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155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55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55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 - </a:t>
            </a:r>
            <a:r>
              <a:rPr lang="en-US" sz="155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55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55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55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55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155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55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55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155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155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55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155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155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55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moi</a:t>
            </a:r>
            <a:r>
              <a:rPr lang="en-US" sz="155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155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155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55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55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55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55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155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155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55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55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5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55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55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55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155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55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55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55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155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55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55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155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55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155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55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55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155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55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4606" y="2123650"/>
            <a:ext cx="53489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ở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ỷ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kệ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loa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ơ,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;…</a:t>
            </a:r>
          </a:p>
          <a:p>
            <a:endParaRPr lang="en-US" sz="16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Gower template">
  <a:themeElements>
    <a:clrScheme name="Custom 347">
      <a:dk1>
        <a:srgbClr val="65617D"/>
      </a:dk1>
      <a:lt1>
        <a:srgbClr val="FFFFFF"/>
      </a:lt1>
      <a:dk2>
        <a:srgbClr val="A7D86D"/>
      </a:dk2>
      <a:lt2>
        <a:srgbClr val="ECEBF0"/>
      </a:lt2>
      <a:accent1>
        <a:srgbClr val="A7D86D"/>
      </a:accent1>
      <a:accent2>
        <a:srgbClr val="7CBE5F"/>
      </a:accent2>
      <a:accent3>
        <a:srgbClr val="52A551"/>
      </a:accent3>
      <a:accent4>
        <a:srgbClr val="D8D5EB"/>
      </a:accent4>
      <a:accent5>
        <a:srgbClr val="A7A4BC"/>
      </a:accent5>
      <a:accent6>
        <a:srgbClr val="65617D"/>
      </a:accent6>
      <a:hlink>
        <a:srgbClr val="65617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</TotalTime>
  <Words>2139</Words>
  <Application>Microsoft Office PowerPoint</Application>
  <PresentationFormat>On-screen Show (16:9)</PresentationFormat>
  <Paragraphs>108</Paragraphs>
  <Slides>19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Gower template</vt:lpstr>
      <vt:lpstr>HIỆN TƯỢNG “VÔ CẢM” TRONG HỌC TẬP THỰC TRẠNG VÀ GIẢI PHÁP</vt:lpstr>
      <vt:lpstr>1. Câu hỏi khảo sát:</vt:lpstr>
      <vt:lpstr>PowerPoint Presentation</vt:lpstr>
      <vt:lpstr>     2. “ Vô cảm – Thiếu trách nhiệm” là gì? Thế nào là “Vô cảm – Thiếu trách nhiệm” trong học tập?</vt:lpstr>
      <vt:lpstr>PowerPoint Presentation</vt:lpstr>
      <vt:lpstr>PowerPoint Presentation</vt:lpstr>
      <vt:lpstr>   3.“Vô cảm – Thiếu trách nhiệm” trong học tập ở học sinh  và những vấn đề cơ bản:</vt:lpstr>
      <vt:lpstr>NGUYÊN NHÂN</vt:lpstr>
      <vt:lpstr>PowerPoint Presentation</vt:lpstr>
      <vt:lpstr>PowerPoint Presentation</vt:lpstr>
      <vt:lpstr>PowerPoint Presentation</vt:lpstr>
      <vt:lpstr>PowerPoint Presentation</vt:lpstr>
      <vt:lpstr>*Tổng kết thực trạng “Vô trách nhiệm” hay “Vô cảm” trong học tập của học sinh:</vt:lpstr>
      <vt:lpstr>4. Các biện pháp để xóa bỏ hiện trạng “Vô cảm – Vô trách nhiệm” trong học tập:</vt:lpstr>
      <vt:lpstr>PowerPoint Presentation</vt:lpstr>
      <vt:lpstr>Từ các cá nhân tham gia khảo sát:</vt:lpstr>
      <vt:lpstr>*Một số giải pháp được nêu ra trong khảo sát: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trạng  “vô cảm”, “thiếu trách nhiệm” trong việc học tập</dc:title>
  <dc:creator>Ha Phuong</dc:creator>
  <cp:lastModifiedBy>My computer</cp:lastModifiedBy>
  <cp:revision>41</cp:revision>
  <dcterms:modified xsi:type="dcterms:W3CDTF">2022-01-16T15:33:15Z</dcterms:modified>
</cp:coreProperties>
</file>